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9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B6C21-9CDE-4068-99EC-4D1EDFAE99A9}" type="datetimeFigureOut">
              <a:rPr lang="en-US" smtClean="0"/>
              <a:pPr/>
              <a:t>10/25/2010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2314E-06C7-4D55-80B1-530CFFAA01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B6C21-9CDE-4068-99EC-4D1EDFAE99A9}" type="datetimeFigureOut">
              <a:rPr lang="en-US" smtClean="0"/>
              <a:pPr/>
              <a:t>10/25/2010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2314E-06C7-4D55-80B1-530CFFAA01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B6C21-9CDE-4068-99EC-4D1EDFAE99A9}" type="datetimeFigureOut">
              <a:rPr lang="en-US" smtClean="0"/>
              <a:pPr/>
              <a:t>10/25/2010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2314E-06C7-4D55-80B1-530CFFAA01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B6C21-9CDE-4068-99EC-4D1EDFAE99A9}" type="datetimeFigureOut">
              <a:rPr lang="en-US" smtClean="0"/>
              <a:pPr/>
              <a:t>10/25/2010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2314E-06C7-4D55-80B1-530CFFAA01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B6C21-9CDE-4068-99EC-4D1EDFAE99A9}" type="datetimeFigureOut">
              <a:rPr lang="en-US" smtClean="0"/>
              <a:pPr/>
              <a:t>10/25/2010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2314E-06C7-4D55-80B1-530CFFAA01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B6C21-9CDE-4068-99EC-4D1EDFAE99A9}" type="datetimeFigureOut">
              <a:rPr lang="en-US" smtClean="0"/>
              <a:pPr/>
              <a:t>10/25/2010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2314E-06C7-4D55-80B1-530CFFAA01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B6C21-9CDE-4068-99EC-4D1EDFAE99A9}" type="datetimeFigureOut">
              <a:rPr lang="en-US" smtClean="0"/>
              <a:pPr/>
              <a:t>10/25/2010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2314E-06C7-4D55-80B1-530CFFAA01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B6C21-9CDE-4068-99EC-4D1EDFAE99A9}" type="datetimeFigureOut">
              <a:rPr lang="en-US" smtClean="0"/>
              <a:pPr/>
              <a:t>10/25/2010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2314E-06C7-4D55-80B1-530CFFAA01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B6C21-9CDE-4068-99EC-4D1EDFAE99A9}" type="datetimeFigureOut">
              <a:rPr lang="en-US" smtClean="0"/>
              <a:pPr/>
              <a:t>10/25/2010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2314E-06C7-4D55-80B1-530CFFAA01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B6C21-9CDE-4068-99EC-4D1EDFAE99A9}" type="datetimeFigureOut">
              <a:rPr lang="en-US" smtClean="0"/>
              <a:pPr/>
              <a:t>10/25/2010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2314E-06C7-4D55-80B1-530CFFAA01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B6C21-9CDE-4068-99EC-4D1EDFAE99A9}" type="datetimeFigureOut">
              <a:rPr lang="en-US" smtClean="0"/>
              <a:pPr/>
              <a:t>10/25/2010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2314E-06C7-4D55-80B1-530CFFAA01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E3B6C21-9CDE-4068-99EC-4D1EDFAE99A9}" type="datetimeFigureOut">
              <a:rPr lang="en-US" smtClean="0"/>
              <a:pPr/>
              <a:t>10/25/2010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212314E-06C7-4D55-80B1-530CFFAA01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6873240" cy="295053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Challenges from the SARI Project</a:t>
            </a:r>
            <a:endParaRPr lang="en-IN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1828800"/>
            <a:ext cx="8458200" cy="1676400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4000" b="1" dirty="0" smtClean="0"/>
              <a:t>Sustainability Failures in Rural </a:t>
            </a:r>
            <a:r>
              <a:rPr lang="en-US" sz="4000" b="1" dirty="0" err="1" smtClean="0"/>
              <a:t>Telecenters</a:t>
            </a:r>
            <a:endParaRPr kumimoji="0" lang="en-US" sz="43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1200" y="51054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Amit</a:t>
            </a:r>
            <a:r>
              <a:rPr lang="en-US" dirty="0" smtClean="0"/>
              <a:t> </a:t>
            </a:r>
            <a:r>
              <a:rPr lang="en-US" dirty="0" err="1" smtClean="0"/>
              <a:t>Maniyar</a:t>
            </a:r>
            <a:endParaRPr lang="en-US" dirty="0" smtClean="0"/>
          </a:p>
          <a:p>
            <a:r>
              <a:rPr lang="en-US" dirty="0" smtClean="0"/>
              <a:t>(2007CS10154)</a:t>
            </a:r>
          </a:p>
          <a:p>
            <a:r>
              <a:rPr lang="en-US" dirty="0" err="1" smtClean="0"/>
              <a:t>Ankit</a:t>
            </a:r>
            <a:r>
              <a:rPr lang="en-US" dirty="0" smtClean="0"/>
              <a:t> </a:t>
            </a:r>
            <a:r>
              <a:rPr lang="en-US" dirty="0" err="1" smtClean="0"/>
              <a:t>Narang</a:t>
            </a:r>
            <a:endParaRPr lang="en-US" dirty="0" smtClean="0"/>
          </a:p>
          <a:p>
            <a:r>
              <a:rPr lang="en-US" dirty="0" smtClean="0"/>
              <a:t>(2007CS10156)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8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Analysis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51411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Strengths:</a:t>
            </a:r>
          </a:p>
          <a:p>
            <a:pPr lvl="1"/>
            <a:r>
              <a:rPr lang="en-US" dirty="0" smtClean="0"/>
              <a:t>A comprehensive study taking multiple factors into account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Inclusion of qualitative &amp; quantitative factors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Concrete statistical calculations to arrive at conclusions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Explaining failure factors in agreement with prior works on failure models</a:t>
            </a:r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258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Analysis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498080" cy="4800600"/>
          </a:xfrm>
        </p:spPr>
        <p:txBody>
          <a:bodyPr/>
          <a:lstStyle/>
          <a:p>
            <a:r>
              <a:rPr lang="en-US" dirty="0" smtClean="0"/>
              <a:t>Weaknesses:</a:t>
            </a:r>
          </a:p>
          <a:p>
            <a:pPr lvl="1"/>
            <a:r>
              <a:rPr lang="en-US" dirty="0" smtClean="0"/>
              <a:t>Firstly, a long and repetitive paper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User feedback is missing</a:t>
            </a:r>
          </a:p>
          <a:p>
            <a:pPr lvl="1"/>
            <a:endParaRPr lang="en-US" dirty="0" smtClean="0"/>
          </a:p>
          <a:p>
            <a:pPr lvl="1"/>
            <a:r>
              <a:rPr lang="en-IN" dirty="0" smtClean="0"/>
              <a:t>No </a:t>
            </a:r>
            <a:r>
              <a:rPr lang="en-IN" smtClean="0"/>
              <a:t>latent factors analysed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9879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82775"/>
            <a:ext cx="7772400" cy="19272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Community Internet Access in Rural Areas: Solving the Economic Sustainability Puzzle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498080" cy="1143000"/>
          </a:xfrm>
        </p:spPr>
        <p:txBody>
          <a:bodyPr/>
          <a:lstStyle/>
          <a:p>
            <a:r>
              <a:rPr lang="en-US" dirty="0" smtClean="0"/>
              <a:t>ICTs for rural areas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43000"/>
            <a:ext cx="7498080" cy="5715000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Conventional assumption: </a:t>
            </a:r>
          </a:p>
          <a:p>
            <a:pPr lvl="2"/>
            <a:r>
              <a:rPr lang="en-US" dirty="0" smtClean="0"/>
              <a:t>Need for subsidies </a:t>
            </a:r>
          </a:p>
          <a:p>
            <a:pPr lvl="2"/>
            <a:r>
              <a:rPr lang="en-US" dirty="0" smtClean="0"/>
              <a:t>Financial loss inevitable 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Sustainability requirements:</a:t>
            </a:r>
          </a:p>
          <a:p>
            <a:pPr lvl="2"/>
            <a:r>
              <a:rPr lang="en-US" dirty="0" smtClean="0"/>
              <a:t>Economic viability:</a:t>
            </a:r>
          </a:p>
          <a:p>
            <a:pPr lvl="3"/>
            <a:r>
              <a:rPr lang="en-US" dirty="0" smtClean="0"/>
              <a:t>Costs</a:t>
            </a:r>
          </a:p>
          <a:p>
            <a:pPr lvl="3"/>
            <a:r>
              <a:rPr lang="en-US" dirty="0" smtClean="0"/>
              <a:t>Capacity</a:t>
            </a:r>
          </a:p>
          <a:p>
            <a:pPr lvl="3"/>
            <a:r>
              <a:rPr lang="en-US" dirty="0" smtClean="0"/>
              <a:t>Revenue</a:t>
            </a:r>
          </a:p>
          <a:p>
            <a:pPr lvl="3"/>
            <a:r>
              <a:rPr lang="en-US" dirty="0" smtClean="0"/>
              <a:t>Networks</a:t>
            </a:r>
          </a:p>
          <a:p>
            <a:pPr lvl="3"/>
            <a:r>
              <a:rPr lang="en-US" dirty="0" smtClean="0"/>
              <a:t>Business models</a:t>
            </a:r>
          </a:p>
          <a:p>
            <a:pPr lvl="3"/>
            <a:r>
              <a:rPr lang="en-US" dirty="0" smtClean="0"/>
              <a:t>Policy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Shared resources: Telecentres/Telekiosks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Keeping Costs 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Capital cost reduction</a:t>
            </a:r>
          </a:p>
          <a:p>
            <a:pPr lvl="2"/>
            <a:r>
              <a:rPr lang="en-US" dirty="0" smtClean="0"/>
              <a:t>New cheaper hardware</a:t>
            </a:r>
          </a:p>
          <a:p>
            <a:pPr lvl="2"/>
            <a:r>
              <a:rPr lang="en-US" dirty="0" smtClean="0"/>
              <a:t>Wireless Network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Recurrent cost reduction</a:t>
            </a:r>
          </a:p>
          <a:p>
            <a:pPr lvl="2"/>
            <a:r>
              <a:rPr lang="en-US" dirty="0" smtClean="0"/>
              <a:t>Telephone &amp; Internet  access technologies separating voice &amp; data (e.g. corDECT)</a:t>
            </a:r>
          </a:p>
          <a:p>
            <a:pPr lvl="2"/>
            <a:r>
              <a:rPr lang="en-US" dirty="0" smtClean="0"/>
              <a:t>Power costs:</a:t>
            </a:r>
          </a:p>
          <a:p>
            <a:pPr lvl="3"/>
            <a:r>
              <a:rPr lang="en-US" dirty="0" smtClean="0"/>
              <a:t>Energy efficient devices (e.g. Pengachu)</a:t>
            </a:r>
          </a:p>
          <a:p>
            <a:pPr lvl="3"/>
            <a:r>
              <a:rPr lang="en-US" dirty="0" smtClean="0"/>
              <a:t>Alternative power sources (e.g. PV)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Revenue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Fee-for-services (e.g. e-commerce,  education, entertainment)</a:t>
            </a:r>
          </a:p>
          <a:p>
            <a:endParaRPr lang="en-US" dirty="0" smtClean="0"/>
          </a:p>
          <a:p>
            <a:r>
              <a:rPr lang="en-US" dirty="0" smtClean="0"/>
              <a:t>Remote Services/back office activities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Aggregation of services &amp; users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Scope &amp;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 of internet grows with the square of number of users (Metcalfe effect)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Aggregation of rural networks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Context-appropriate business models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ptu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609600"/>
            <a:ext cx="6295608" cy="55740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Scope &amp;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Creation of Rural Service Providers (RSP)</a:t>
            </a:r>
          </a:p>
          <a:p>
            <a:pPr lvl="1"/>
            <a:r>
              <a:rPr lang="en-US" dirty="0" smtClean="0"/>
              <a:t>Model similar to cable operators</a:t>
            </a:r>
          </a:p>
          <a:p>
            <a:pPr lvl="1"/>
            <a:r>
              <a:rPr lang="en-US" dirty="0" smtClean="0"/>
              <a:t>Flat cost structure</a:t>
            </a:r>
          </a:p>
          <a:p>
            <a:pPr lvl="1"/>
            <a:r>
              <a:rPr lang="en-US" dirty="0" smtClean="0"/>
              <a:t>Understanding of local market</a:t>
            </a:r>
          </a:p>
          <a:p>
            <a:r>
              <a:rPr lang="en-US" dirty="0" smtClean="0"/>
              <a:t>Adding Telecenters to existing businesses</a:t>
            </a:r>
          </a:p>
          <a:p>
            <a:pPr lvl="1"/>
            <a:r>
              <a:rPr lang="en-US" dirty="0" smtClean="0"/>
              <a:t>E.g. off-hour use of labs to generate revenue</a:t>
            </a:r>
          </a:p>
          <a:p>
            <a:r>
              <a:rPr lang="en-US" dirty="0" smtClean="0"/>
              <a:t>Adding businesses to </a:t>
            </a:r>
            <a:r>
              <a:rPr lang="en-US" dirty="0" err="1" smtClean="0"/>
              <a:t>Telecenters</a:t>
            </a:r>
            <a:endParaRPr lang="en-US" dirty="0" smtClean="0"/>
          </a:p>
          <a:p>
            <a:pPr lvl="1"/>
            <a:r>
              <a:rPr lang="en-US" dirty="0" smtClean="0"/>
              <a:t>E.g.  Computer repair, web design etc.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 to support rural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competition between providers</a:t>
            </a:r>
          </a:p>
          <a:p>
            <a:r>
              <a:rPr lang="en-US" dirty="0" smtClean="0"/>
              <a:t>Removing regulatory barriers:</a:t>
            </a:r>
          </a:p>
          <a:p>
            <a:pPr lvl="1"/>
            <a:r>
              <a:rPr lang="en-US" dirty="0" smtClean="0"/>
              <a:t>Universal service &amp; access requirement</a:t>
            </a:r>
          </a:p>
          <a:p>
            <a:pPr lvl="1"/>
            <a:r>
              <a:rPr lang="en-US" dirty="0" smtClean="0"/>
              <a:t>Cash Deposit requirement</a:t>
            </a:r>
          </a:p>
          <a:p>
            <a:pPr lvl="1"/>
            <a:r>
              <a:rPr lang="en-US" dirty="0" smtClean="0"/>
              <a:t>Wireless spectrum allocation</a:t>
            </a:r>
          </a:p>
          <a:p>
            <a:r>
              <a:rPr lang="en-US" dirty="0" smtClean="0"/>
              <a:t>Incentives to support universal access</a:t>
            </a:r>
          </a:p>
          <a:p>
            <a:pPr lvl="1"/>
            <a:r>
              <a:rPr lang="en-US" dirty="0" smtClean="0"/>
              <a:t>E.g. In Bolivia no fee licenses were offered in exchange for commitment to rural service &amp; education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16632"/>
            <a:ext cx="8153400" cy="1143000"/>
          </a:xfrm>
        </p:spPr>
        <p:txBody>
          <a:bodyPr/>
          <a:lstStyle/>
          <a:p>
            <a:r>
              <a:rPr lang="en-US" dirty="0" smtClean="0"/>
              <a:t>Objective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512" y="1412776"/>
            <a:ext cx="8507288" cy="532859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To examine the factors affecting sustainability of an ICT4D project in rural India, namely ‘Sustainable Access in Rural India (SARI) Project’</a:t>
            </a:r>
          </a:p>
          <a:p>
            <a:pPr algn="just"/>
            <a:endParaRPr lang="en-US" dirty="0" smtClean="0"/>
          </a:p>
          <a:p>
            <a:pPr lvl="1" algn="just"/>
            <a:r>
              <a:rPr lang="en-US" dirty="0" smtClean="0"/>
              <a:t>To examine the reasons for sustainability failure of kiosks run by private entrepreneurs</a:t>
            </a:r>
          </a:p>
          <a:p>
            <a:pPr marL="457200" lvl="1" indent="0" algn="just">
              <a:buNone/>
            </a:pPr>
            <a:endParaRPr lang="en-US" dirty="0" smtClean="0"/>
          </a:p>
          <a:p>
            <a:pPr lvl="1" algn="just"/>
            <a:r>
              <a:rPr lang="en-US" dirty="0" smtClean="0"/>
              <a:t>To </a:t>
            </a:r>
            <a:r>
              <a:rPr lang="en-IN" dirty="0" smtClean="0"/>
              <a:t>understand how best </a:t>
            </a:r>
            <a:r>
              <a:rPr lang="en-IN" dirty="0"/>
              <a:t>to enhance the </a:t>
            </a:r>
            <a:r>
              <a:rPr lang="en-IN" dirty="0" smtClean="0"/>
              <a:t>efficiency </a:t>
            </a:r>
            <a:r>
              <a:rPr lang="en-IN" dirty="0"/>
              <a:t>and </a:t>
            </a:r>
            <a:r>
              <a:rPr lang="en-IN" dirty="0" smtClean="0"/>
              <a:t>effectiveness of such </a:t>
            </a:r>
            <a:r>
              <a:rPr lang="en-IN" dirty="0"/>
              <a:t>projects and to realize their long-term sustainability.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221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 to support rural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Substituting dial-up connection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 of VOIP to promote competition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Different metric for spectrum allocation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Local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management &amp; accounting  skills required</a:t>
            </a:r>
          </a:p>
          <a:p>
            <a:endParaRPr lang="en-US" dirty="0" smtClean="0"/>
          </a:p>
          <a:p>
            <a:r>
              <a:rPr lang="en-US" dirty="0" smtClean="0"/>
              <a:t>Outreach efforts by individuals, non-profits &amp; public organizations needed</a:t>
            </a:r>
          </a:p>
          <a:p>
            <a:endParaRPr lang="en-US" dirty="0" smtClean="0"/>
          </a:p>
          <a:p>
            <a:r>
              <a:rPr lang="en-US" dirty="0" smtClean="0"/>
              <a:t>Red </a:t>
            </a:r>
            <a:r>
              <a:rPr lang="en-US" dirty="0" err="1" smtClean="0"/>
              <a:t>Científica</a:t>
            </a:r>
            <a:r>
              <a:rPr lang="en-US" dirty="0" smtClean="0"/>
              <a:t> </a:t>
            </a:r>
            <a:r>
              <a:rPr lang="en-US" dirty="0" err="1" smtClean="0"/>
              <a:t>Peruana</a:t>
            </a:r>
            <a:r>
              <a:rPr lang="en-US" dirty="0" smtClean="0"/>
              <a:t> offers training sessions for </a:t>
            </a:r>
            <a:r>
              <a:rPr lang="en-US" dirty="0" err="1" smtClean="0"/>
              <a:t>telecenter</a:t>
            </a:r>
            <a:r>
              <a:rPr lang="en-US" dirty="0" smtClean="0"/>
              <a:t> operators on weekly basis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</a:p>
          <a:p>
            <a:pPr lvl="1"/>
            <a:r>
              <a:rPr lang="en-US" dirty="0" smtClean="0"/>
              <a:t>RSP model to make community internet access economically sustainable</a:t>
            </a:r>
          </a:p>
          <a:p>
            <a:pPr lvl="1"/>
            <a:r>
              <a:rPr lang="en-US" dirty="0" smtClean="0"/>
              <a:t>Remote services as source of revenue</a:t>
            </a:r>
          </a:p>
          <a:p>
            <a:pPr lvl="1"/>
            <a:r>
              <a:rPr lang="en-US" dirty="0" smtClean="0"/>
              <a:t>Generating employment/businesses by use of </a:t>
            </a:r>
            <a:r>
              <a:rPr lang="en-US" dirty="0" err="1" smtClean="0"/>
              <a:t>telecenters</a:t>
            </a:r>
            <a:endParaRPr lang="en-US" dirty="0" smtClean="0"/>
          </a:p>
          <a:p>
            <a:pPr lvl="1"/>
            <a:r>
              <a:rPr lang="en-US" dirty="0" smtClean="0"/>
              <a:t>Aggregation of networks &amp; thus exploiting economies of scale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</a:p>
          <a:p>
            <a:pPr lvl="1"/>
            <a:r>
              <a:rPr lang="en-US" dirty="0" smtClean="0"/>
              <a:t>Elocution of the obvious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Lack of concrete solutions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Lack of supporting evidences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SARI Project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856" y="1412032"/>
            <a:ext cx="8496944" cy="5293568"/>
          </a:xfrm>
        </p:spPr>
        <p:txBody>
          <a:bodyPr/>
          <a:lstStyle/>
          <a:p>
            <a:pPr algn="just"/>
            <a:r>
              <a:rPr lang="en-US" dirty="0" smtClean="0"/>
              <a:t>Started in November 2001</a:t>
            </a:r>
          </a:p>
          <a:p>
            <a:pPr algn="just"/>
            <a:r>
              <a:rPr lang="en-US" dirty="0" smtClean="0"/>
              <a:t>A collaborative venture of several organizations</a:t>
            </a:r>
            <a:r>
              <a:rPr lang="en-IN" dirty="0" smtClean="0"/>
              <a:t>:</a:t>
            </a:r>
          </a:p>
          <a:p>
            <a:pPr lvl="1" algn="just"/>
            <a:r>
              <a:rPr lang="en-US" dirty="0" smtClean="0"/>
              <a:t>Harvard, MIT, IIT Madras, McKinsey</a:t>
            </a:r>
            <a:endParaRPr lang="en-US" dirty="0"/>
          </a:p>
          <a:p>
            <a:pPr algn="just"/>
            <a:r>
              <a:rPr lang="en-US" dirty="0" smtClean="0"/>
              <a:t>Kiosks: Fees levied for various services</a:t>
            </a:r>
          </a:p>
          <a:p>
            <a:pPr algn="just"/>
            <a:r>
              <a:rPr lang="en-US" dirty="0" smtClean="0"/>
              <a:t>36 privately owned kiosks (</a:t>
            </a:r>
            <a:r>
              <a:rPr lang="en-US" dirty="0" err="1" smtClean="0"/>
              <a:t>Chirag</a:t>
            </a:r>
            <a:r>
              <a:rPr lang="en-US" dirty="0" smtClean="0"/>
              <a:t> kiosks)</a:t>
            </a:r>
          </a:p>
          <a:p>
            <a:pPr algn="just"/>
            <a:r>
              <a:rPr lang="en-US" dirty="0" smtClean="0"/>
              <a:t>42 kiosks operated by </a:t>
            </a:r>
            <a:r>
              <a:rPr lang="en-US" dirty="0" err="1" smtClean="0"/>
              <a:t>Dhan</a:t>
            </a:r>
            <a:r>
              <a:rPr lang="en-US" dirty="0" smtClean="0"/>
              <a:t> Foundation</a:t>
            </a:r>
          </a:p>
          <a:p>
            <a:pPr algn="just"/>
            <a:r>
              <a:rPr lang="en-US" dirty="0" smtClean="0"/>
              <a:t>By May 2005, 32 of the 36 </a:t>
            </a:r>
            <a:r>
              <a:rPr lang="en-US" dirty="0" err="1" smtClean="0"/>
              <a:t>Chirag</a:t>
            </a:r>
            <a:r>
              <a:rPr lang="en-US" dirty="0" smtClean="0"/>
              <a:t> kiosks had ceased to function</a:t>
            </a:r>
            <a:endParaRPr lang="en-US" dirty="0"/>
          </a:p>
          <a:p>
            <a:pPr lvl="1" algn="just"/>
            <a:r>
              <a:rPr lang="en-US" dirty="0" smtClean="0"/>
              <a:t>Most of the </a:t>
            </a:r>
            <a:r>
              <a:rPr lang="en-US" dirty="0" err="1" smtClean="0"/>
              <a:t>Dhan</a:t>
            </a:r>
            <a:r>
              <a:rPr lang="en-US" dirty="0" smtClean="0"/>
              <a:t> kiosks were still operational</a:t>
            </a:r>
          </a:p>
        </p:txBody>
      </p:sp>
    </p:spTree>
    <p:extLst>
      <p:ext uri="{BB962C8B-B14F-4D97-AF65-F5344CB8AC3E}">
        <p14:creationId xmlns:p14="http://schemas.microsoft.com/office/powerpoint/2010/main" val="187058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16632"/>
            <a:ext cx="8229600" cy="1143000"/>
          </a:xfrm>
        </p:spPr>
        <p:txBody>
          <a:bodyPr/>
          <a:lstStyle/>
          <a:p>
            <a:r>
              <a:rPr lang="en-US" dirty="0" smtClean="0"/>
              <a:t>The SARI Project (Contd.)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544522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</a:t>
            </a:r>
            <a:r>
              <a:rPr lang="en-US" dirty="0" smtClean="0"/>
              <a:t>roject partners:</a:t>
            </a:r>
          </a:p>
          <a:p>
            <a:pPr lvl="1"/>
            <a:r>
              <a:rPr lang="en-US" dirty="0" smtClean="0"/>
              <a:t>Initial support: ICICI; Ray </a:t>
            </a:r>
            <a:r>
              <a:rPr lang="en-US" dirty="0" err="1" smtClean="0"/>
              <a:t>Stata</a:t>
            </a:r>
            <a:endParaRPr lang="en-US" dirty="0" smtClean="0"/>
          </a:p>
          <a:p>
            <a:pPr lvl="1"/>
            <a:r>
              <a:rPr lang="en-US" dirty="0" smtClean="0"/>
              <a:t>Implementing partner: n-Logue Communication</a:t>
            </a:r>
          </a:p>
          <a:p>
            <a:pPr lvl="1"/>
            <a:r>
              <a:rPr lang="en-US" dirty="0" smtClean="0"/>
              <a:t>E-governance: local government &amp; administration</a:t>
            </a:r>
          </a:p>
          <a:p>
            <a:pPr lvl="1"/>
            <a:r>
              <a:rPr lang="en-US" dirty="0" smtClean="0"/>
              <a:t>Other collaborations (e.g. </a:t>
            </a:r>
            <a:r>
              <a:rPr lang="en-US" dirty="0" err="1" smtClean="0"/>
              <a:t>Arvind</a:t>
            </a:r>
            <a:r>
              <a:rPr lang="en-US" dirty="0" smtClean="0"/>
              <a:t> Eye Hospital)</a:t>
            </a:r>
            <a:endParaRPr lang="en-IN" dirty="0" smtClean="0"/>
          </a:p>
          <a:p>
            <a:r>
              <a:rPr lang="en-US" dirty="0" smtClean="0"/>
              <a:t>Institutional Framework:</a:t>
            </a:r>
          </a:p>
          <a:p>
            <a:pPr lvl="1"/>
            <a:r>
              <a:rPr lang="en-US" dirty="0" smtClean="0"/>
              <a:t>Laid out through the executive order of TN Govt.</a:t>
            </a:r>
          </a:p>
          <a:p>
            <a:pPr lvl="1"/>
            <a:r>
              <a:rPr lang="en-US" dirty="0" smtClean="0"/>
              <a:t>E-governance services: Madurai district collector</a:t>
            </a:r>
          </a:p>
          <a:p>
            <a:r>
              <a:rPr lang="en-US" dirty="0" smtClean="0"/>
              <a:t>Business Model:</a:t>
            </a:r>
          </a:p>
          <a:p>
            <a:pPr lvl="1"/>
            <a:r>
              <a:rPr lang="en-US" dirty="0" smtClean="0"/>
              <a:t>A wide gamut of services</a:t>
            </a:r>
          </a:p>
          <a:p>
            <a:pPr lvl="1"/>
            <a:r>
              <a:rPr lang="en-US" dirty="0" smtClean="0"/>
              <a:t>User fees for services</a:t>
            </a:r>
          </a:p>
          <a:p>
            <a:pPr lvl="1"/>
            <a:r>
              <a:rPr lang="en-US" dirty="0" smtClean="0"/>
              <a:t>Voice services included (Never implemented)</a:t>
            </a:r>
          </a:p>
        </p:txBody>
      </p:sp>
    </p:spTree>
    <p:extLst>
      <p:ext uri="{BB962C8B-B14F-4D97-AF65-F5344CB8AC3E}">
        <p14:creationId xmlns:p14="http://schemas.microsoft.com/office/powerpoint/2010/main" val="247898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Methods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Priamary</a:t>
            </a:r>
            <a:r>
              <a:rPr lang="en-US" dirty="0" smtClean="0"/>
              <a:t> variable: duration fro which each </a:t>
            </a:r>
            <a:r>
              <a:rPr lang="en-US" dirty="0" err="1" smtClean="0"/>
              <a:t>telekiosk</a:t>
            </a:r>
            <a:r>
              <a:rPr lang="en-US" dirty="0" smtClean="0"/>
              <a:t> was “active”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IN" sz="1200" i="1" dirty="0" smtClean="0"/>
              <a:t>Percentage of active </a:t>
            </a:r>
            <a:r>
              <a:rPr lang="en-IN" sz="1200" i="1" dirty="0" err="1" smtClean="0"/>
              <a:t>Chirag</a:t>
            </a:r>
            <a:r>
              <a:rPr lang="en-IN" sz="1200" i="1" dirty="0" smtClean="0"/>
              <a:t> kiosks in </a:t>
            </a:r>
            <a:r>
              <a:rPr lang="en-IN" sz="1200" i="1" dirty="0" err="1" smtClean="0"/>
              <a:t>Melur</a:t>
            </a:r>
            <a:r>
              <a:rPr lang="en-IN" sz="1200" i="1" dirty="0" smtClean="0"/>
              <a:t>, relative to those                    Percentage of active </a:t>
            </a:r>
            <a:r>
              <a:rPr lang="en-IN" sz="1200" i="1" dirty="0" err="1" smtClean="0"/>
              <a:t>Dhan</a:t>
            </a:r>
            <a:r>
              <a:rPr lang="en-IN" sz="1200" i="1" dirty="0" smtClean="0"/>
              <a:t> kiosks in </a:t>
            </a:r>
            <a:r>
              <a:rPr lang="en-IN" sz="1200" i="1" dirty="0" err="1" smtClean="0"/>
              <a:t>Melur</a:t>
            </a:r>
            <a:r>
              <a:rPr lang="en-IN" sz="1200" i="1" dirty="0" smtClean="0"/>
              <a:t>, relative to those</a:t>
            </a:r>
          </a:p>
          <a:p>
            <a:pPr marL="0" indent="0">
              <a:buNone/>
            </a:pPr>
            <a:r>
              <a:rPr lang="en-IN" sz="1200" i="1" dirty="0" smtClean="0"/>
              <a:t>opened during that month			                      opened by that month</a:t>
            </a:r>
            <a:endParaRPr lang="en-IN" sz="1200" dirty="0"/>
          </a:p>
        </p:txBody>
      </p:sp>
      <p:pic>
        <p:nvPicPr>
          <p:cNvPr id="1026" name="Picture 2" descr="C:\Mah Space\Courses\SIV861\Paper26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944723"/>
            <a:ext cx="4248472" cy="3004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Mah Space\Courses\SIV861\Paper26.pdf - Adobe Reader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40579"/>
            <a:ext cx="4179447" cy="310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91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Possible Factors determining “Kiosk Life”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5257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institutional, operational</a:t>
            </a:r>
            <a:r>
              <a:rPr lang="en-IN" dirty="0"/>
              <a:t>, and </a:t>
            </a:r>
            <a:r>
              <a:rPr lang="en-IN" dirty="0" smtClean="0"/>
              <a:t>technical support </a:t>
            </a:r>
            <a:r>
              <a:rPr lang="en-IN" dirty="0"/>
              <a:t>provided by </a:t>
            </a:r>
            <a:r>
              <a:rPr lang="en-IN" dirty="0" smtClean="0"/>
              <a:t>n-Logue</a:t>
            </a:r>
          </a:p>
          <a:p>
            <a:pPr algn="just"/>
            <a:r>
              <a:rPr lang="en-US" dirty="0" smtClean="0"/>
              <a:t>Initial functioning time</a:t>
            </a:r>
          </a:p>
          <a:p>
            <a:pPr algn="just"/>
            <a:r>
              <a:rPr lang="en-US" dirty="0" smtClean="0"/>
              <a:t>Different owner and operator</a:t>
            </a:r>
          </a:p>
          <a:p>
            <a:pPr algn="just"/>
            <a:r>
              <a:rPr lang="en-US" dirty="0" smtClean="0"/>
              <a:t>Villager’s liking of the facility</a:t>
            </a:r>
          </a:p>
          <a:p>
            <a:pPr algn="just"/>
            <a:r>
              <a:rPr lang="en-US" dirty="0" smtClean="0"/>
              <a:t>Owner’s opinion:</a:t>
            </a:r>
          </a:p>
          <a:p>
            <a:pPr lvl="1" algn="just"/>
            <a:r>
              <a:rPr lang="en-US" dirty="0" smtClean="0"/>
              <a:t>No voice telephony</a:t>
            </a:r>
          </a:p>
          <a:p>
            <a:pPr lvl="1" algn="just"/>
            <a:r>
              <a:rPr lang="en-US" dirty="0" smtClean="0"/>
              <a:t>Poor support from n-Logue</a:t>
            </a:r>
          </a:p>
          <a:p>
            <a:pPr lvl="1" algn="just"/>
            <a:r>
              <a:rPr lang="en-US" dirty="0" smtClean="0"/>
              <a:t>Lack of financial returns</a:t>
            </a:r>
          </a:p>
          <a:p>
            <a:pPr lvl="1" algn="just"/>
            <a:r>
              <a:rPr lang="en-US" dirty="0" smtClean="0"/>
              <a:t>Bad Internet Connectivity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2338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factors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514116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Lack of support from n-</a:t>
            </a:r>
            <a:r>
              <a:rPr lang="en-US" dirty="0"/>
              <a:t>L</a:t>
            </a:r>
            <a:r>
              <a:rPr lang="en-US" dirty="0" smtClean="0"/>
              <a:t>ogue</a:t>
            </a:r>
          </a:p>
          <a:p>
            <a:r>
              <a:rPr lang="en-US" dirty="0" smtClean="0"/>
              <a:t>Different owner and operator</a:t>
            </a:r>
          </a:p>
          <a:p>
            <a:pPr lvl="1"/>
            <a:r>
              <a:rPr lang="en-US" dirty="0" smtClean="0"/>
              <a:t>Better coordination for service delivery</a:t>
            </a:r>
          </a:p>
          <a:p>
            <a:r>
              <a:rPr lang="en-US" dirty="0" smtClean="0"/>
              <a:t>Prior computer training of the owner/operator</a:t>
            </a:r>
          </a:p>
          <a:p>
            <a:r>
              <a:rPr lang="en-US" dirty="0" smtClean="0"/>
              <a:t>Lack of support from elected representatives</a:t>
            </a:r>
          </a:p>
          <a:p>
            <a:pPr lvl="1"/>
            <a:r>
              <a:rPr lang="en-US" dirty="0" smtClean="0"/>
              <a:t>Disinterest of politicians</a:t>
            </a:r>
          </a:p>
          <a:p>
            <a:pPr lvl="1"/>
            <a:r>
              <a:rPr lang="en-US" dirty="0" smtClean="0"/>
              <a:t>Transfers of administrators</a:t>
            </a:r>
            <a:endParaRPr lang="en-US" dirty="0"/>
          </a:p>
          <a:p>
            <a:r>
              <a:rPr lang="en-US" dirty="0" smtClean="0"/>
              <a:t>Lack of adequate technical support</a:t>
            </a:r>
          </a:p>
          <a:p>
            <a:pPr lvl="1"/>
            <a:r>
              <a:rPr lang="en-US" dirty="0" smtClean="0"/>
              <a:t>High </a:t>
            </a:r>
            <a:r>
              <a:rPr lang="en-US" dirty="0" err="1" smtClean="0"/>
              <a:t>technolog</a:t>
            </a:r>
            <a:r>
              <a:rPr lang="en-US" dirty="0" smtClean="0"/>
              <a:t> maintenance costs</a:t>
            </a:r>
            <a:endParaRPr lang="en-US" dirty="0"/>
          </a:p>
          <a:p>
            <a:r>
              <a:rPr lang="en-US" dirty="0" smtClean="0"/>
              <a:t>Failure of institutional linkages</a:t>
            </a:r>
          </a:p>
          <a:p>
            <a:pPr lvl="1"/>
            <a:r>
              <a:rPr lang="en-US" dirty="0" smtClean="0"/>
              <a:t>No incentive for the institutions</a:t>
            </a:r>
            <a:endParaRPr lang="en-US" dirty="0"/>
          </a:p>
          <a:p>
            <a:r>
              <a:rPr lang="en-US" dirty="0" smtClean="0"/>
              <a:t>Lack of new content</a:t>
            </a:r>
          </a:p>
        </p:txBody>
      </p:sp>
    </p:spTree>
    <p:extLst>
      <p:ext uri="{BB962C8B-B14F-4D97-AF65-F5344CB8AC3E}">
        <p14:creationId xmlns:p14="http://schemas.microsoft.com/office/powerpoint/2010/main" val="244661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Differential Performance of </a:t>
            </a:r>
            <a:r>
              <a:rPr lang="en-IN" b="1" dirty="0" err="1"/>
              <a:t>Dhan</a:t>
            </a:r>
            <a:r>
              <a:rPr lang="en-IN" b="1" dirty="0"/>
              <a:t/>
            </a:r>
            <a:br>
              <a:rPr lang="en-IN" b="1" dirty="0"/>
            </a:br>
            <a:r>
              <a:rPr lang="en-IN" b="1" dirty="0"/>
              <a:t>and </a:t>
            </a:r>
            <a:r>
              <a:rPr lang="en-IN" b="1" dirty="0" err="1"/>
              <a:t>Chirag</a:t>
            </a:r>
            <a:r>
              <a:rPr lang="en-IN" b="1" dirty="0"/>
              <a:t> Kiosks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514116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Dhan</a:t>
            </a:r>
            <a:r>
              <a:rPr lang="en-US" dirty="0" smtClean="0"/>
              <a:t> kiosks supported financially by </a:t>
            </a:r>
            <a:r>
              <a:rPr lang="en-US" dirty="0" err="1" smtClean="0"/>
              <a:t>Dhan</a:t>
            </a:r>
            <a:r>
              <a:rPr lang="en-US" dirty="0" smtClean="0"/>
              <a:t> Foundation</a:t>
            </a:r>
          </a:p>
          <a:p>
            <a:pPr lvl="1"/>
            <a:r>
              <a:rPr lang="en-US" dirty="0" smtClean="0"/>
              <a:t>No </a:t>
            </a:r>
            <a:r>
              <a:rPr lang="en-IN" dirty="0" smtClean="0"/>
              <a:t>external financial support for </a:t>
            </a:r>
            <a:r>
              <a:rPr lang="en-IN" dirty="0" err="1" smtClean="0"/>
              <a:t>Chirag</a:t>
            </a:r>
            <a:r>
              <a:rPr lang="en-IN" dirty="0" smtClean="0"/>
              <a:t> kiosks</a:t>
            </a:r>
          </a:p>
          <a:p>
            <a:endParaRPr lang="en-US" dirty="0" smtClean="0"/>
          </a:p>
          <a:p>
            <a:r>
              <a:rPr lang="en-US" dirty="0" smtClean="0"/>
              <a:t>Assured operator wages in </a:t>
            </a:r>
            <a:r>
              <a:rPr lang="en-US" dirty="0" err="1" smtClean="0"/>
              <a:t>Dhan</a:t>
            </a:r>
            <a:r>
              <a:rPr lang="en-US" dirty="0" smtClean="0"/>
              <a:t> kiosks</a:t>
            </a:r>
          </a:p>
          <a:p>
            <a:endParaRPr lang="en-US" dirty="0"/>
          </a:p>
          <a:p>
            <a:r>
              <a:rPr lang="en-US" dirty="0" smtClean="0"/>
              <a:t>Institutional support for developing new content</a:t>
            </a:r>
          </a:p>
          <a:p>
            <a:endParaRPr lang="en-US" dirty="0" smtClean="0"/>
          </a:p>
          <a:p>
            <a:r>
              <a:rPr lang="en-US" dirty="0" smtClean="0"/>
              <a:t>Subsidies for technological and operational expenses in </a:t>
            </a:r>
            <a:r>
              <a:rPr lang="en-US" dirty="0" err="1" smtClean="0"/>
              <a:t>Dhan</a:t>
            </a:r>
            <a:r>
              <a:rPr lang="en-US" dirty="0" smtClean="0"/>
              <a:t> kiosks, whereas no such option for private kiosks owners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907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Failure factors (1999)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5069160"/>
          </a:xfrm>
        </p:spPr>
        <p:txBody>
          <a:bodyPr/>
          <a:lstStyle/>
          <a:p>
            <a:r>
              <a:rPr lang="en-IN" dirty="0" err="1" smtClean="0"/>
              <a:t>Heeks</a:t>
            </a:r>
            <a:r>
              <a:rPr lang="en-IN" dirty="0" smtClean="0"/>
              <a:t> and </a:t>
            </a:r>
            <a:r>
              <a:rPr lang="en-IN" dirty="0" err="1" smtClean="0"/>
              <a:t>Bhatnagar</a:t>
            </a:r>
            <a:r>
              <a:rPr lang="en-IN" dirty="0" smtClean="0"/>
              <a:t> factors:</a:t>
            </a:r>
          </a:p>
          <a:p>
            <a:pPr lvl="1"/>
            <a:r>
              <a:rPr lang="en-IN" dirty="0" smtClean="0"/>
              <a:t>information, technical, people, management, process, culture, structure, strategy, politics, environment</a:t>
            </a:r>
          </a:p>
          <a:p>
            <a:pPr lvl="1"/>
            <a:endParaRPr lang="en-IN" dirty="0" smtClean="0"/>
          </a:p>
          <a:p>
            <a:pPr lvl="2"/>
            <a:r>
              <a:rPr lang="en-IN" dirty="0" smtClean="0"/>
              <a:t>Lack </a:t>
            </a:r>
            <a:r>
              <a:rPr lang="en-IN" dirty="0"/>
              <a:t>of institutional </a:t>
            </a:r>
            <a:r>
              <a:rPr lang="en-IN" dirty="0" smtClean="0"/>
              <a:t>support: </a:t>
            </a:r>
            <a:r>
              <a:rPr lang="en-IN" dirty="0"/>
              <a:t>Management, cultural, and structural </a:t>
            </a:r>
            <a:r>
              <a:rPr lang="en-IN" dirty="0" smtClean="0"/>
              <a:t>factors</a:t>
            </a:r>
          </a:p>
          <a:p>
            <a:pPr lvl="2"/>
            <a:r>
              <a:rPr lang="en-IN" dirty="0"/>
              <a:t>Lack of technical </a:t>
            </a:r>
            <a:r>
              <a:rPr lang="en-IN" dirty="0" smtClean="0"/>
              <a:t>support: </a:t>
            </a:r>
            <a:r>
              <a:rPr lang="en-IN" dirty="0"/>
              <a:t>Technical </a:t>
            </a:r>
            <a:r>
              <a:rPr lang="en-IN" dirty="0" smtClean="0"/>
              <a:t>factor</a:t>
            </a:r>
          </a:p>
          <a:p>
            <a:pPr lvl="2"/>
            <a:r>
              <a:rPr lang="en-IN" dirty="0"/>
              <a:t>Lack of institutional </a:t>
            </a:r>
            <a:r>
              <a:rPr lang="en-IN" dirty="0" smtClean="0"/>
              <a:t>partnerships: </a:t>
            </a:r>
            <a:r>
              <a:rPr lang="en-IN" dirty="0"/>
              <a:t>Management, process, and strategic </a:t>
            </a:r>
            <a:r>
              <a:rPr lang="en-IN" dirty="0" smtClean="0"/>
              <a:t>factors</a:t>
            </a:r>
          </a:p>
          <a:p>
            <a:pPr lvl="2"/>
            <a:r>
              <a:rPr lang="en-IN" dirty="0"/>
              <a:t>Lack of new and relevant </a:t>
            </a:r>
            <a:r>
              <a:rPr lang="en-IN" dirty="0" smtClean="0"/>
              <a:t>content: </a:t>
            </a:r>
            <a:r>
              <a:rPr lang="en-IN" dirty="0"/>
              <a:t>Information factors</a:t>
            </a:r>
          </a:p>
        </p:txBody>
      </p:sp>
    </p:spTree>
    <p:extLst>
      <p:ext uri="{BB962C8B-B14F-4D97-AF65-F5344CB8AC3E}">
        <p14:creationId xmlns:p14="http://schemas.microsoft.com/office/powerpoint/2010/main" val="405830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869</Words>
  <Application>Microsoft Office PowerPoint</Application>
  <PresentationFormat>On-screen Show (4:3)</PresentationFormat>
  <Paragraphs>204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Solstice</vt:lpstr>
      <vt:lpstr>PowerPoint Presentation</vt:lpstr>
      <vt:lpstr>Objective</vt:lpstr>
      <vt:lpstr>The SARI Project</vt:lpstr>
      <vt:lpstr>The SARI Project (Contd.)</vt:lpstr>
      <vt:lpstr>Research Methods</vt:lpstr>
      <vt:lpstr>Possible Factors determining “Kiosk Life”</vt:lpstr>
      <vt:lpstr>Significant factors</vt:lpstr>
      <vt:lpstr>Differential Performance of Dhan and Chirag Kiosks</vt:lpstr>
      <vt:lpstr>Critical Failure factors (1999)</vt:lpstr>
      <vt:lpstr>Critical Analysis</vt:lpstr>
      <vt:lpstr>Critical Analysis</vt:lpstr>
      <vt:lpstr>Community Internet Access in Rural Areas: Solving the Economic Sustainability Puzzle</vt:lpstr>
      <vt:lpstr>ICTs for rural areas </vt:lpstr>
      <vt:lpstr>Keeping Costs Low</vt:lpstr>
      <vt:lpstr>Generating Revenue</vt:lpstr>
      <vt:lpstr>Benefits of Scope &amp; Scale</vt:lpstr>
      <vt:lpstr>PowerPoint Presentation</vt:lpstr>
      <vt:lpstr>Benefits of Scope &amp; Scale</vt:lpstr>
      <vt:lpstr>Policies to support rural access</vt:lpstr>
      <vt:lpstr>Policies to support rural access</vt:lpstr>
      <vt:lpstr>Building Local Capacity</vt:lpstr>
      <vt:lpstr>Critical  Analysis</vt:lpstr>
      <vt:lpstr>Critical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Internet Access in Rural Areas: Solving the Economic Sustainability Puzzle</dc:title>
  <dc:creator>sumit</dc:creator>
  <cp:lastModifiedBy>Ankit Narang</cp:lastModifiedBy>
  <cp:revision>26</cp:revision>
  <dcterms:created xsi:type="dcterms:W3CDTF">2010-10-25T06:02:02Z</dcterms:created>
  <dcterms:modified xsi:type="dcterms:W3CDTF">2010-10-25T10:43:51Z</dcterms:modified>
</cp:coreProperties>
</file>